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37"/>
  </p:notesMasterIdLst>
  <p:sldIdLst>
    <p:sldId id="256" r:id="rId3"/>
    <p:sldId id="257" r:id="rId4"/>
    <p:sldId id="260" r:id="rId5"/>
    <p:sldId id="277" r:id="rId6"/>
    <p:sldId id="298" r:id="rId7"/>
    <p:sldId id="290" r:id="rId8"/>
    <p:sldId id="262" r:id="rId9"/>
    <p:sldId id="296" r:id="rId10"/>
    <p:sldId id="297" r:id="rId11"/>
    <p:sldId id="263" r:id="rId12"/>
    <p:sldId id="289" r:id="rId13"/>
    <p:sldId id="291" r:id="rId14"/>
    <p:sldId id="287" r:id="rId15"/>
    <p:sldId id="311" r:id="rId16"/>
    <p:sldId id="312" r:id="rId17"/>
    <p:sldId id="314" r:id="rId18"/>
    <p:sldId id="313" r:id="rId19"/>
    <p:sldId id="310" r:id="rId20"/>
    <p:sldId id="299" r:id="rId21"/>
    <p:sldId id="300" r:id="rId22"/>
    <p:sldId id="301" r:id="rId23"/>
    <p:sldId id="302" r:id="rId24"/>
    <p:sldId id="303" r:id="rId25"/>
    <p:sldId id="265" r:id="rId26"/>
    <p:sldId id="269" r:id="rId27"/>
    <p:sldId id="292" r:id="rId28"/>
    <p:sldId id="304" r:id="rId29"/>
    <p:sldId id="293" r:id="rId30"/>
    <p:sldId id="294" r:id="rId31"/>
    <p:sldId id="306" r:id="rId32"/>
    <p:sldId id="308" r:id="rId33"/>
    <p:sldId id="309" r:id="rId34"/>
    <p:sldId id="295" r:id="rId35"/>
    <p:sldId id="261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0053A3"/>
    <a:srgbClr val="ECECEC"/>
    <a:srgbClr val="FFFFFF"/>
    <a:srgbClr val="453D3A"/>
    <a:srgbClr val="1A9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88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3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9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F98C7-9395-4E9A-96EC-DE4C39432AA7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64DB0-CCE3-4363-801A-A01AADC639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71325" y="38727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9325" y="135275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226675" y="6318000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9874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38" userDrawn="1">
          <p15:clr>
            <a:srgbClr val="FBAE40"/>
          </p15:clr>
        </p15:guide>
        <p15:guide id="4" pos="7242" userDrawn="1">
          <p15:clr>
            <a:srgbClr val="FBAE40"/>
          </p15:clr>
        </p15:guide>
        <p15:guide id="5" orient="horz" pos="346" userDrawn="1">
          <p15:clr>
            <a:srgbClr val="FBAE40"/>
          </p15:clr>
        </p15:guide>
        <p15:guide id="6" orient="horz" pos="397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7DAC9ED-883A-4295-875C-D653C1FCD32D}" type="datetimeFigureOut">
              <a:rPr lang="zh-CN" altLang="en-US"/>
              <a:pPr/>
              <a:t>2017/11/15</a:t>
            </a:fld>
            <a:endParaRPr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9927BEA-0E01-4643-B2DE-F82012A02F2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0716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00200" y="2171700"/>
            <a:ext cx="5707038" cy="4000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09895" y="2171700"/>
            <a:ext cx="3081905" cy="400050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zh-CN" altLang="en-US"/>
              <a:t>2017/11/15</a:t>
            </a:fld>
            <a:endParaRPr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685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600200" y="2171700"/>
            <a:ext cx="5707039" cy="4000500"/>
          </a:xfrm>
          <a:solidFill>
            <a:schemeClr val="bg1">
              <a:lumMod val="75000"/>
            </a:schemeClr>
          </a:solidFill>
          <a:ln w="63500">
            <a:solidFill>
              <a:schemeClr val="tx1">
                <a:lumMod val="50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09895" y="2171700"/>
            <a:ext cx="3081905" cy="400050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zh-CN" altLang="en-US"/>
              <a:t>2017/11/15</a:t>
            </a:fld>
            <a:endParaRPr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134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zh-CN" altLang="en-US"/>
              <a:t>2017/11/15</a:t>
            </a:fld>
            <a:endParaRPr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741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2000" cy="685800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91800" y="685799"/>
            <a:ext cx="1409700" cy="54911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685799"/>
            <a:ext cx="9038544" cy="549116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24627" y="6511119"/>
            <a:ext cx="2651162" cy="275839"/>
          </a:xfrm>
        </p:spPr>
        <p:txBody>
          <a:bodyPr/>
          <a:lstStyle/>
          <a:p>
            <a:fld id="{17DAC9ED-883A-4295-875C-D653C1FCD32D}" type="datetimeFigureOut">
              <a:rPr lang="zh-CN" altLang="en-US"/>
              <a:t>2017/11/15</a:t>
            </a:fld>
            <a:endParaRPr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38200" y="6511119"/>
            <a:ext cx="5157725" cy="275839"/>
          </a:xfrm>
        </p:spPr>
        <p:txBody>
          <a:bodyPr/>
          <a:lstStyle/>
          <a:p>
            <a:endParaRPr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04490" y="6511119"/>
            <a:ext cx="1115786" cy="275839"/>
          </a:xfrm>
        </p:spPr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89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6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 bwMode="black">
          <a:xfrm>
            <a:off x="1905000" y="1464287"/>
            <a:ext cx="8382000" cy="2729554"/>
          </a:xfrm>
        </p:spPr>
        <p:txBody>
          <a:bodyPr tIns="0" bIns="0" anchor="b">
            <a:normAutofit/>
          </a:bodyPr>
          <a:lstStyle>
            <a:lvl1pPr algn="l"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05000" y="4193840"/>
            <a:ext cx="8382000" cy="1108883"/>
          </a:xfrm>
        </p:spPr>
        <p:txBody>
          <a:bodyPr tIns="0" bIns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135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1200">
          <p15:clr>
            <a:srgbClr val="5ACBF0"/>
          </p15:clr>
        </p15:guide>
        <p15:guide id="2" pos="6480">
          <p15:clr>
            <a:srgbClr val="5ACBF0"/>
          </p15:clr>
        </p15:guide>
        <p15:guide id="3" orient="horz" pos="216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zh-CN" altLang="en-US"/>
              <a:t>2017/11/15</a:t>
            </a:fld>
            <a:endParaRPr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97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 bwMode="black">
          <a:xfrm>
            <a:off x="1609724" y="1686073"/>
            <a:ext cx="8982076" cy="2081276"/>
          </a:xfrm>
        </p:spPr>
        <p:txBody>
          <a:bodyPr tIns="0" bIns="0" anchor="b">
            <a:normAutofit/>
          </a:bodyPr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09724" y="3767351"/>
            <a:ext cx="8982076" cy="1080448"/>
          </a:xfrm>
        </p:spPr>
        <p:txBody>
          <a:bodyPr tIns="0" bIns="0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zh-CN" altLang="en-US"/>
              <a:t>2017/11/15</a:t>
            </a:fld>
            <a:endParaRPr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4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724" y="1686073"/>
            <a:ext cx="8982076" cy="2081276"/>
          </a:xfrm>
        </p:spPr>
        <p:txBody>
          <a:bodyPr tIns="0" bIns="0" anchor="b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 bwMode="white">
          <a:xfrm>
            <a:off x="1609724" y="3767351"/>
            <a:ext cx="8982076" cy="1080448"/>
          </a:xfrm>
        </p:spPr>
        <p:txBody>
          <a:bodyPr tIns="0" bIns="0"/>
          <a:lstStyle>
            <a:lvl1pPr marL="0" indent="0">
              <a:buNone/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zh-CN" altLang="en-US"/>
              <a:t>2017/11/15</a:t>
            </a:fld>
            <a:endParaRPr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739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00200" y="2171699"/>
            <a:ext cx="4419600" cy="40052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2171699"/>
            <a:ext cx="4419600" cy="40052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zh-CN" altLang="en-US"/>
              <a:t>2017/11/15</a:t>
            </a:fld>
            <a:endParaRPr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579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09723" y="1681163"/>
            <a:ext cx="441655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09723" y="2505075"/>
            <a:ext cx="441655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419600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41960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zh-CN" altLang="en-US"/>
              <a:t>2017/11/15</a:t>
            </a:fld>
            <a:endParaRPr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41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zh-CN" altLang="en-US"/>
              <a:t>2017/11/15</a:t>
            </a:fld>
            <a:endParaRPr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237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4C821-51AF-415E-BF5B-CDCDE3466362}" type="datetime1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06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white">
          <a:xfrm>
            <a:off x="1600200" y="295562"/>
            <a:ext cx="8991600" cy="1008247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09725" y="2171700"/>
            <a:ext cx="8991600" cy="40005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  <a:p>
            <a:pPr lvl="5"/>
            <a:r>
              <a:rPr lang="zh-CN" altLang="en-US" dirty="0"/>
              <a:t>第六级</a:t>
            </a:r>
          </a:p>
          <a:p>
            <a:pPr lvl="6"/>
            <a:r>
              <a:rPr lang="zh-CN" altLang="en-US" dirty="0"/>
              <a:t>第六级</a:t>
            </a:r>
          </a:p>
          <a:p>
            <a:pPr lvl="7"/>
            <a:r>
              <a:rPr lang="zh-CN" altLang="en-US" dirty="0"/>
              <a:t>第八级</a:t>
            </a:r>
          </a:p>
          <a:p>
            <a:pPr lvl="8"/>
            <a:r>
              <a:rPr lang="zh-CN" altLang="en-US" dirty="0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796151" y="6511119"/>
            <a:ext cx="2651162" cy="2758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7DAC9ED-883A-4295-875C-D653C1FCD32D}" type="datetimeFigureOut">
              <a:rPr lang="en-US" altLang="zh-CN" smtClean="0"/>
              <a:pPr/>
              <a:t>11/15/2017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609724" y="6511119"/>
            <a:ext cx="5157725" cy="2758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bg1">
                    <a:lumMod val="6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476014" y="6511119"/>
            <a:ext cx="1115786" cy="2758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927BEA-0E01-4643-B2DE-F82012A02F29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286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100000"/>
        </a:lnSpc>
        <a:spcBef>
          <a:spcPts val="1200"/>
        </a:spcBef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67512" indent="-155448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24712" indent="-155448" algn="l" defTabSz="91440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581912" indent="-155448" algn="l" defTabSz="91440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39112" indent="-155448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496312" indent="-155448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6pPr>
      <a:lvl7pPr marL="2953512" indent="-155448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7pPr>
      <a:lvl8pPr marL="3410712" indent="-155448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8pPr>
      <a:lvl9pPr marL="3867912" indent="-155448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Wingdings" panose="05000000000000000000" pitchFamily="2" charset="2"/>
        <a:buChar char="§"/>
        <a:defRPr sz="1400" kern="1200" baseline="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pos="6672">
          <p15:clr>
            <a:srgbClr val="F26B43"/>
          </p15:clr>
        </p15:guide>
        <p15:guide id="3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3667636"/>
            <a:ext cx="12192000" cy="669472"/>
          </a:xfrm>
          <a:prstGeom prst="rect">
            <a:avLst/>
          </a:prstGeom>
          <a:solidFill>
            <a:srgbClr val="453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2695179"/>
            <a:ext cx="12192000" cy="9724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774917" y="4729792"/>
            <a:ext cx="306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53D3A"/>
                </a:solidFill>
              </a:rPr>
              <a:t>汇报人：王思为</a:t>
            </a:r>
          </a:p>
        </p:txBody>
      </p:sp>
      <p:sp>
        <p:nvSpPr>
          <p:cNvPr id="15" name="矩形 14"/>
          <p:cNvSpPr/>
          <p:nvPr/>
        </p:nvSpPr>
        <p:spPr>
          <a:xfrm>
            <a:off x="11172674" y="2260140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920674" y="2008140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054274" y="3019213"/>
            <a:ext cx="828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about recent papers of 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Nystrom method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10201276" y="2936668"/>
            <a:ext cx="555624" cy="489478"/>
          </a:xfrm>
          <a:custGeom>
            <a:avLst/>
            <a:gdLst>
              <a:gd name="T0" fmla="*/ 17 w 68"/>
              <a:gd name="T1" fmla="*/ 26 h 60"/>
              <a:gd name="T2" fmla="*/ 33 w 68"/>
              <a:gd name="T3" fmla="*/ 31 h 60"/>
              <a:gd name="T4" fmla="*/ 33 w 68"/>
              <a:gd name="T5" fmla="*/ 31 h 60"/>
              <a:gd name="T6" fmla="*/ 49 w 68"/>
              <a:gd name="T7" fmla="*/ 26 h 60"/>
              <a:gd name="T8" fmla="*/ 34 w 68"/>
              <a:gd name="T9" fmla="*/ 18 h 60"/>
              <a:gd name="T10" fmla="*/ 59 w 68"/>
              <a:gd name="T11" fmla="*/ 16 h 60"/>
              <a:gd name="T12" fmla="*/ 55 w 68"/>
              <a:gd name="T13" fmla="*/ 23 h 60"/>
              <a:gd name="T14" fmla="*/ 56 w 68"/>
              <a:gd name="T15" fmla="*/ 15 h 60"/>
              <a:gd name="T16" fmla="*/ 56 w 68"/>
              <a:gd name="T17" fmla="*/ 12 h 60"/>
              <a:gd name="T18" fmla="*/ 52 w 68"/>
              <a:gd name="T19" fmla="*/ 23 h 60"/>
              <a:gd name="T20" fmla="*/ 68 w 68"/>
              <a:gd name="T21" fmla="*/ 32 h 60"/>
              <a:gd name="T22" fmla="*/ 68 w 68"/>
              <a:gd name="T23" fmla="*/ 34 h 60"/>
              <a:gd name="T24" fmla="*/ 67 w 68"/>
              <a:gd name="T25" fmla="*/ 34 h 60"/>
              <a:gd name="T26" fmla="*/ 29 w 68"/>
              <a:gd name="T27" fmla="*/ 50 h 60"/>
              <a:gd name="T28" fmla="*/ 68 w 68"/>
              <a:gd name="T29" fmla="*/ 45 h 60"/>
              <a:gd name="T30" fmla="*/ 30 w 68"/>
              <a:gd name="T31" fmla="*/ 60 h 60"/>
              <a:gd name="T32" fmla="*/ 28 w 68"/>
              <a:gd name="T33" fmla="*/ 59 h 60"/>
              <a:gd name="T34" fmla="*/ 3 w 68"/>
              <a:gd name="T35" fmla="*/ 25 h 60"/>
              <a:gd name="T36" fmla="*/ 14 w 68"/>
              <a:gd name="T37" fmla="*/ 23 h 60"/>
              <a:gd name="T38" fmla="*/ 1 w 68"/>
              <a:gd name="T39" fmla="*/ 10 h 60"/>
              <a:gd name="T40" fmla="*/ 32 w 68"/>
              <a:gd name="T41" fmla="*/ 0 h 60"/>
              <a:gd name="T42" fmla="*/ 65 w 68"/>
              <a:gd name="T43" fmla="*/ 9 h 60"/>
              <a:gd name="T44" fmla="*/ 59 w 68"/>
              <a:gd name="T45" fmla="*/ 14 h 60"/>
              <a:gd name="T46" fmla="*/ 59 w 68"/>
              <a:gd name="T47" fmla="*/ 16 h 60"/>
              <a:gd name="T48" fmla="*/ 58 w 68"/>
              <a:gd name="T49" fmla="*/ 9 h 60"/>
              <a:gd name="T50" fmla="*/ 33 w 68"/>
              <a:gd name="T51" fmla="*/ 4 h 60"/>
              <a:gd name="T52" fmla="*/ 33 w 68"/>
              <a:gd name="T53" fmla="*/ 8 h 60"/>
              <a:gd name="T54" fmla="*/ 54 w 68"/>
              <a:gd name="T55" fmla="*/ 10 h 60"/>
              <a:gd name="T56" fmla="*/ 32 w 68"/>
              <a:gd name="T57" fmla="*/ 53 h 60"/>
              <a:gd name="T58" fmla="*/ 67 w 68"/>
              <a:gd name="T59" fmla="*/ 42 h 60"/>
              <a:gd name="T60" fmla="*/ 32 w 68"/>
              <a:gd name="T61" fmla="*/ 49 h 60"/>
              <a:gd name="T62" fmla="*/ 67 w 68"/>
              <a:gd name="T63" fmla="*/ 40 h 60"/>
              <a:gd name="T64" fmla="*/ 32 w 68"/>
              <a:gd name="T65" fmla="*/ 49 h 60"/>
              <a:gd name="T66" fmla="*/ 32 w 68"/>
              <a:gd name="T67" fmla="*/ 47 h 60"/>
              <a:gd name="T68" fmla="*/ 67 w 68"/>
              <a:gd name="T69" fmla="*/ 36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8" h="60">
                <a:moveTo>
                  <a:pt x="17" y="14"/>
                </a:move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8" y="27"/>
                  <a:pt x="18" y="27"/>
                </a:cubicBezTo>
                <a:cubicBezTo>
                  <a:pt x="22" y="28"/>
                  <a:pt x="29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6" y="31"/>
                  <a:pt x="39" y="30"/>
                  <a:pt x="41" y="30"/>
                </a:cubicBezTo>
                <a:cubicBezTo>
                  <a:pt x="45" y="29"/>
                  <a:pt x="47" y="27"/>
                  <a:pt x="49" y="26"/>
                </a:cubicBezTo>
                <a:cubicBezTo>
                  <a:pt x="49" y="14"/>
                  <a:pt x="49" y="14"/>
                  <a:pt x="49" y="14"/>
                </a:cubicBezTo>
                <a:cubicBezTo>
                  <a:pt x="34" y="18"/>
                  <a:pt x="34" y="18"/>
                  <a:pt x="34" y="18"/>
                </a:cubicBezTo>
                <a:cubicBezTo>
                  <a:pt x="17" y="14"/>
                  <a:pt x="17" y="14"/>
                  <a:pt x="17" y="14"/>
                </a:cubicBezTo>
                <a:close/>
                <a:moveTo>
                  <a:pt x="59" y="16"/>
                </a:moveTo>
                <a:cubicBezTo>
                  <a:pt x="61" y="23"/>
                  <a:pt x="61" y="23"/>
                  <a:pt x="61" y="23"/>
                </a:cubicBezTo>
                <a:cubicBezTo>
                  <a:pt x="59" y="25"/>
                  <a:pt x="57" y="25"/>
                  <a:pt x="55" y="23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16"/>
                  <a:pt x="56" y="16"/>
                  <a:pt x="56" y="15"/>
                </a:cubicBezTo>
                <a:cubicBezTo>
                  <a:pt x="56" y="15"/>
                  <a:pt x="56" y="14"/>
                  <a:pt x="56" y="14"/>
                </a:cubicBezTo>
                <a:cubicBezTo>
                  <a:pt x="56" y="12"/>
                  <a:pt x="56" y="12"/>
                  <a:pt x="56" y="12"/>
                </a:cubicBezTo>
                <a:cubicBezTo>
                  <a:pt x="52" y="13"/>
                  <a:pt x="52" y="13"/>
                  <a:pt x="52" y="13"/>
                </a:cubicBezTo>
                <a:cubicBezTo>
                  <a:pt x="52" y="23"/>
                  <a:pt x="52" y="23"/>
                  <a:pt x="52" y="23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46"/>
                  <a:pt x="29" y="48"/>
                  <a:pt x="29" y="50"/>
                </a:cubicBezTo>
                <a:cubicBezTo>
                  <a:pt x="29" y="52"/>
                  <a:pt x="29" y="54"/>
                  <a:pt x="30" y="56"/>
                </a:cubicBezTo>
                <a:cubicBezTo>
                  <a:pt x="68" y="45"/>
                  <a:pt x="68" y="45"/>
                  <a:pt x="68" y="45"/>
                </a:cubicBezTo>
                <a:cubicBezTo>
                  <a:pt x="68" y="48"/>
                  <a:pt x="68" y="48"/>
                  <a:pt x="68" y="48"/>
                </a:cubicBezTo>
                <a:cubicBezTo>
                  <a:pt x="30" y="60"/>
                  <a:pt x="30" y="60"/>
                  <a:pt x="30" y="60"/>
                </a:cubicBezTo>
                <a:cubicBezTo>
                  <a:pt x="29" y="60"/>
                  <a:pt x="29" y="60"/>
                  <a:pt x="29" y="60"/>
                </a:cubicBezTo>
                <a:cubicBezTo>
                  <a:pt x="28" y="59"/>
                  <a:pt x="28" y="59"/>
                  <a:pt x="28" y="59"/>
                </a:cubicBezTo>
                <a:cubicBezTo>
                  <a:pt x="3" y="38"/>
                  <a:pt x="3" y="38"/>
                  <a:pt x="3" y="38"/>
                </a:cubicBezTo>
                <a:cubicBezTo>
                  <a:pt x="2" y="34"/>
                  <a:pt x="1" y="30"/>
                  <a:pt x="3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13"/>
                  <a:pt x="14" y="13"/>
                  <a:pt x="14" y="13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8"/>
                  <a:pt x="0" y="8"/>
                  <a:pt x="0" y="8"/>
                </a:cubicBezTo>
                <a:cubicBezTo>
                  <a:pt x="32" y="0"/>
                  <a:pt x="32" y="0"/>
                  <a:pt x="32" y="0"/>
                </a:cubicBezTo>
                <a:cubicBezTo>
                  <a:pt x="65" y="7"/>
                  <a:pt x="65" y="7"/>
                  <a:pt x="65" y="7"/>
                </a:cubicBezTo>
                <a:cubicBezTo>
                  <a:pt x="65" y="9"/>
                  <a:pt x="65" y="9"/>
                  <a:pt x="65" y="9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5"/>
                  <a:pt x="59" y="15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54" y="10"/>
                </a:moveTo>
                <a:cubicBezTo>
                  <a:pt x="58" y="9"/>
                  <a:pt x="58" y="9"/>
                  <a:pt x="58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4"/>
                  <a:pt x="34" y="4"/>
                  <a:pt x="33" y="4"/>
                </a:cubicBezTo>
                <a:cubicBezTo>
                  <a:pt x="31" y="4"/>
                  <a:pt x="29" y="5"/>
                  <a:pt x="29" y="6"/>
                </a:cubicBezTo>
                <a:cubicBezTo>
                  <a:pt x="29" y="7"/>
                  <a:pt x="31" y="8"/>
                  <a:pt x="33" y="8"/>
                </a:cubicBezTo>
                <a:cubicBezTo>
                  <a:pt x="34" y="8"/>
                  <a:pt x="35" y="8"/>
                  <a:pt x="36" y="7"/>
                </a:cubicBezTo>
                <a:cubicBezTo>
                  <a:pt x="54" y="10"/>
                  <a:pt x="54" y="10"/>
                  <a:pt x="54" y="10"/>
                </a:cubicBezTo>
                <a:close/>
                <a:moveTo>
                  <a:pt x="32" y="52"/>
                </a:moveTo>
                <a:cubicBezTo>
                  <a:pt x="32" y="53"/>
                  <a:pt x="32" y="53"/>
                  <a:pt x="32" y="53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2"/>
                  <a:pt x="67" y="42"/>
                  <a:pt x="67" y="42"/>
                </a:cubicBezTo>
                <a:cubicBezTo>
                  <a:pt x="32" y="52"/>
                  <a:pt x="32" y="52"/>
                  <a:pt x="32" y="52"/>
                </a:cubicBezTo>
                <a:close/>
                <a:moveTo>
                  <a:pt x="32" y="49"/>
                </a:moveTo>
                <a:cubicBezTo>
                  <a:pt x="32" y="49"/>
                  <a:pt x="32" y="49"/>
                  <a:pt x="32" y="49"/>
                </a:cubicBezTo>
                <a:cubicBezTo>
                  <a:pt x="67" y="40"/>
                  <a:pt x="67" y="40"/>
                  <a:pt x="67" y="40"/>
                </a:cubicBezTo>
                <a:cubicBezTo>
                  <a:pt x="67" y="39"/>
                  <a:pt x="67" y="39"/>
                  <a:pt x="67" y="39"/>
                </a:cubicBezTo>
                <a:cubicBezTo>
                  <a:pt x="32" y="49"/>
                  <a:pt x="32" y="49"/>
                  <a:pt x="32" y="49"/>
                </a:cubicBezTo>
                <a:close/>
                <a:moveTo>
                  <a:pt x="31" y="46"/>
                </a:moveTo>
                <a:cubicBezTo>
                  <a:pt x="32" y="47"/>
                  <a:pt x="32" y="47"/>
                  <a:pt x="32" y="47"/>
                </a:cubicBezTo>
                <a:cubicBezTo>
                  <a:pt x="67" y="37"/>
                  <a:pt x="67" y="37"/>
                  <a:pt x="67" y="37"/>
                </a:cubicBezTo>
                <a:cubicBezTo>
                  <a:pt x="67" y="36"/>
                  <a:pt x="67" y="36"/>
                  <a:pt x="67" y="36"/>
                </a:cubicBezTo>
                <a:lnTo>
                  <a:pt x="31" y="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1B13B78-7CEB-4FAE-B814-DEBEAC9B2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01" y="2584140"/>
            <a:ext cx="2140540" cy="18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1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2" grpId="0"/>
      <p:bldP spid="15" grpId="0" animBg="1"/>
      <p:bldP spid="16" grpId="0" animBg="1"/>
      <p:bldP spid="10" grpId="0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177143" y="1259175"/>
            <a:ext cx="7837714" cy="43396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b="1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PART</a:t>
            </a:r>
          </a:p>
          <a:p>
            <a:r>
              <a:rPr lang="en-US" altLang="zh-CN" dirty="0"/>
              <a:t>THREE</a:t>
            </a:r>
          </a:p>
        </p:txBody>
      </p:sp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8389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87549" y="2220549"/>
            <a:ext cx="2416902" cy="2416902"/>
            <a:chOff x="4887549" y="1124584"/>
            <a:chExt cx="2416902" cy="2416902"/>
          </a:xfrm>
        </p:grpSpPr>
        <p:sp>
          <p:nvSpPr>
            <p:cNvPr id="47" name="文本框 46"/>
            <p:cNvSpPr txBox="1"/>
            <p:nvPr/>
          </p:nvSpPr>
          <p:spPr>
            <a:xfrm>
              <a:off x="4887549" y="1178873"/>
              <a:ext cx="2416902" cy="2308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dirty="0">
                  <a:solidFill>
                    <a:schemeClr val="accent1"/>
                  </a:solidFill>
                  <a:latin typeface="微软雅黑" panose="020B0503020204020204" pitchFamily="34" charset="-122"/>
                </a:rPr>
                <a:t>算法方向</a:t>
              </a:r>
              <a:endParaRPr lang="en-US" altLang="zh-CN" sz="7200" b="1" dirty="0">
                <a:solidFill>
                  <a:schemeClr val="accent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697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 animBg="1"/>
      <p:bldP spid="5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</a:rPr>
              <a:t>理论研究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FAD564-46C0-4526-AE8A-2B8D15E2FB0E}"/>
              </a:ext>
            </a:extLst>
          </p:cNvPr>
          <p:cNvSpPr txBox="1"/>
          <p:nvPr/>
        </p:nvSpPr>
        <p:spPr>
          <a:xfrm>
            <a:off x="796954" y="1090569"/>
            <a:ext cx="1062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key point is that how to choose the appropriate columns 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landmarks.</a:t>
            </a:r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11B5EA5-EF8F-4F78-8615-1C5A14576C2D}"/>
              </a:ext>
            </a:extLst>
          </p:cNvPr>
          <p:cNvSpPr/>
          <p:nvPr/>
        </p:nvSpPr>
        <p:spPr>
          <a:xfrm>
            <a:off x="461394" y="3120705"/>
            <a:ext cx="2910980" cy="755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Two strategies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26C87D7-08F3-4500-9C28-D48B1E7B1A0E}"/>
              </a:ext>
            </a:extLst>
          </p:cNvPr>
          <p:cNvSpPr/>
          <p:nvPr/>
        </p:nvSpPr>
        <p:spPr>
          <a:xfrm>
            <a:off x="4165135" y="2147582"/>
            <a:ext cx="3401735" cy="6291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Pre-processing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6B7218D-4AD4-4B4F-8621-4B1E4E6AB1BD}"/>
              </a:ext>
            </a:extLst>
          </p:cNvPr>
          <p:cNvSpPr/>
          <p:nvPr/>
        </p:nvSpPr>
        <p:spPr>
          <a:xfrm>
            <a:off x="4165135" y="4286774"/>
            <a:ext cx="3489820" cy="7214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Eigen-decomposition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AA0F12C-B51C-4BB6-819E-FFE1352DCD7B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3372374" y="2462169"/>
            <a:ext cx="792761" cy="1036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538ECE5-FC22-48A2-9E93-4DC87C305207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3372374" y="3498210"/>
            <a:ext cx="792761" cy="1149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459093C2-33BE-4994-8E9D-E05D2C8614F4}"/>
              </a:ext>
            </a:extLst>
          </p:cNvPr>
          <p:cNvSpPr/>
          <p:nvPr/>
        </p:nvSpPr>
        <p:spPr>
          <a:xfrm>
            <a:off x="8359631" y="2147582"/>
            <a:ext cx="3162649" cy="62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Reduce the data size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984042E-337A-46C9-8B09-A8481F5F6091}"/>
              </a:ext>
            </a:extLst>
          </p:cNvPr>
          <p:cNvSpPr/>
          <p:nvPr/>
        </p:nvSpPr>
        <p:spPr>
          <a:xfrm>
            <a:off x="8615494" y="4286774"/>
            <a:ext cx="2906786" cy="721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Low-rank approximation</a:t>
            </a:r>
            <a:endParaRPr lang="zh-CN" altLang="en-US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109B45A-13B7-40EE-8F40-E743A57F4FBE}"/>
              </a:ext>
            </a:extLst>
          </p:cNvPr>
          <p:cNvCxnSpPr>
            <a:stCxn id="5" idx="3"/>
            <a:endCxn id="15" idx="1"/>
          </p:cNvCxnSpPr>
          <p:nvPr/>
        </p:nvCxnSpPr>
        <p:spPr>
          <a:xfrm>
            <a:off x="7566870" y="2462169"/>
            <a:ext cx="7927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9382BA-7555-4EFC-BBEB-07213BE6A62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7654955" y="4647501"/>
            <a:ext cx="960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EB0B3CED-787F-42DC-A9CB-99F20C3C4570}"/>
              </a:ext>
            </a:extLst>
          </p:cNvPr>
          <p:cNvSpPr/>
          <p:nvPr/>
        </p:nvSpPr>
        <p:spPr>
          <a:xfrm>
            <a:off x="8690994" y="5494789"/>
            <a:ext cx="2206305" cy="654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Nystrom method</a:t>
            </a:r>
            <a:endParaRPr lang="zh-CN" altLang="en-US" dirty="0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CED78219-ECD7-493A-92A3-4728FAB7A199}"/>
              </a:ext>
            </a:extLst>
          </p:cNvPr>
          <p:cNvCxnSpPr>
            <a:stCxn id="16" idx="2"/>
          </p:cNvCxnSpPr>
          <p:nvPr/>
        </p:nvCxnSpPr>
        <p:spPr>
          <a:xfrm flipH="1">
            <a:off x="10066789" y="5008227"/>
            <a:ext cx="2098" cy="48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665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9D9106-1875-40B3-9805-F674A87BE39A}"/>
              </a:ext>
            </a:extLst>
          </p:cNvPr>
          <p:cNvSpPr/>
          <p:nvPr/>
        </p:nvSpPr>
        <p:spPr>
          <a:xfrm>
            <a:off x="595618" y="2818701"/>
            <a:ext cx="2910980" cy="755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Pre-processing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69D9106-1875-40B3-9805-F674A87BE39A}"/>
              </a:ext>
            </a:extLst>
          </p:cNvPr>
          <p:cNvSpPr/>
          <p:nvPr/>
        </p:nvSpPr>
        <p:spPr>
          <a:xfrm>
            <a:off x="3986169" y="2063692"/>
            <a:ext cx="5694728" cy="679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/>
              <a:t>k-means-based approximate spectral clustering</a:t>
            </a:r>
          </a:p>
          <a:p>
            <a:pPr algn="ctr"/>
            <a:r>
              <a:rPr lang="en-US" altLang="zh-CN" sz="1400" dirty="0"/>
              <a:t>(KASP)[1]</a:t>
            </a:r>
            <a:endParaRPr lang="zh-CN" altLang="en-US" sz="1400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7B5AF6C-A16C-4975-A846-76DF251DE2C3}"/>
              </a:ext>
            </a:extLst>
          </p:cNvPr>
          <p:cNvSpPr/>
          <p:nvPr/>
        </p:nvSpPr>
        <p:spPr>
          <a:xfrm>
            <a:off x="4012733" y="3779239"/>
            <a:ext cx="5694728" cy="755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Committees-based Spectral Clustering</a:t>
            </a:r>
          </a:p>
          <a:p>
            <a:pPr algn="ctr"/>
            <a:r>
              <a:rPr lang="en-US" altLang="zh-CN" dirty="0"/>
              <a:t>(CSC)[2]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2136A1-1792-493E-941C-B5059ADD7BD3}"/>
              </a:ext>
            </a:extLst>
          </p:cNvPr>
          <p:cNvSpPr/>
          <p:nvPr/>
        </p:nvSpPr>
        <p:spPr>
          <a:xfrm>
            <a:off x="3986169" y="3009552"/>
            <a:ext cx="5721292" cy="364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Perform k-means on a large number p</a:t>
            </a:r>
            <a:endParaRPr lang="zh-CN" altLang="en-US" sz="1400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81326E-A71F-499C-A8F2-1C45BB4D7347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506598" y="2403447"/>
            <a:ext cx="479571" cy="792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DC2A8B8-C7BC-4D6C-8332-A0FA704F132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506598" y="3196206"/>
            <a:ext cx="506135" cy="960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447B3EE-A620-47E1-855B-8BF77E7C27A5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6833533" y="2743201"/>
            <a:ext cx="13282" cy="26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46091F5-EB43-4788-8413-F4B13B06F9A3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6846815" y="3374474"/>
            <a:ext cx="13282" cy="404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74949179-09BA-4F05-8ADB-A80FA8F541C4}"/>
              </a:ext>
            </a:extLst>
          </p:cNvPr>
          <p:cNvSpPr/>
          <p:nvPr/>
        </p:nvSpPr>
        <p:spPr>
          <a:xfrm>
            <a:off x="5268287" y="822121"/>
            <a:ext cx="5880682" cy="511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Spectral clustering performed on each cluster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DAD521A-02E4-4D7F-AFC9-72CA25A8BD62}"/>
              </a:ext>
            </a:extLst>
          </p:cNvPr>
          <p:cNvCxnSpPr>
            <a:cxnSpLocks/>
            <a:stCxn id="5" idx="0"/>
            <a:endCxn id="16" idx="2"/>
          </p:cNvCxnSpPr>
          <p:nvPr/>
        </p:nvCxnSpPr>
        <p:spPr>
          <a:xfrm flipV="1">
            <a:off x="6833533" y="1333850"/>
            <a:ext cx="1375095" cy="72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5585BEC2-537E-444E-9889-03334017B538}"/>
              </a:ext>
            </a:extLst>
          </p:cNvPr>
          <p:cNvSpPr/>
          <p:nvPr/>
        </p:nvSpPr>
        <p:spPr>
          <a:xfrm>
            <a:off x="6123964" y="4939012"/>
            <a:ext cx="5528345" cy="570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Remove near neighborhoods and cluster on the remaining data </a:t>
            </a:r>
            <a:endParaRPr lang="zh-CN" altLang="en-US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1CC9C3F-D247-4BA3-9C7F-CAF111B496FD}"/>
              </a:ext>
            </a:extLst>
          </p:cNvPr>
          <p:cNvCxnSpPr>
            <a:stCxn id="6" idx="2"/>
            <a:endCxn id="20" idx="0"/>
          </p:cNvCxnSpPr>
          <p:nvPr/>
        </p:nvCxnSpPr>
        <p:spPr>
          <a:xfrm>
            <a:off x="6860097" y="4534248"/>
            <a:ext cx="2028040" cy="404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CC8D28D3-B020-466B-A422-0CC497FF2F36}"/>
              </a:ext>
            </a:extLst>
          </p:cNvPr>
          <p:cNvSpPr txBox="1"/>
          <p:nvPr/>
        </p:nvSpPr>
        <p:spPr>
          <a:xfrm>
            <a:off x="595618" y="5934670"/>
            <a:ext cx="1055335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[1]Yan D, Huang L, Jordan M I. Fast approximate spectral clustering[C]// ACM SIGKDD International Conference on Knowledge Discovery and Data Mining. ACM, 2009:907-916.</a:t>
            </a:r>
          </a:p>
          <a:p>
            <a:r>
              <a:rPr lang="en-US" altLang="zh-CN" sz="1100" dirty="0"/>
              <a:t>[2] </a:t>
            </a:r>
            <a:r>
              <a:rPr lang="en-US" altLang="zh-CN" sz="1100" dirty="0" err="1"/>
              <a:t>Shinnou</a:t>
            </a:r>
            <a:r>
              <a:rPr lang="en-US" altLang="zh-CN" sz="1100" dirty="0"/>
              <a:t>, H., &amp; Sasaki, M. (2008). Spectral Clustering for a Large Data Set by Reducing the Similarity Matrix Size. International Conference on Language Resources and Evaluation, </a:t>
            </a:r>
            <a:r>
              <a:rPr lang="en-US" altLang="zh-CN" sz="1100" dirty="0" err="1"/>
              <a:t>Lrec</a:t>
            </a:r>
            <a:r>
              <a:rPr lang="en-US" altLang="zh-CN" sz="1100" dirty="0"/>
              <a:t> 2008, 26 May - 1 June 2008, Marrakech, Morocco (Vol.24, pp.201-204). DBLP.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1247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</a:rPr>
              <a:t>理论研究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695325" y="1013859"/>
            <a:ext cx="10814504" cy="461665"/>
            <a:chOff x="695325" y="1013859"/>
            <a:chExt cx="10814504" cy="461665"/>
          </a:xfrm>
        </p:grpSpPr>
        <p:sp>
          <p:nvSpPr>
            <p:cNvPr id="7" name="矩形 6"/>
            <p:cNvSpPr/>
            <p:nvPr/>
          </p:nvSpPr>
          <p:spPr>
            <a:xfrm>
              <a:off x="695325" y="1013859"/>
              <a:ext cx="2273379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Nystrom</a:t>
              </a:r>
              <a:r>
                <a:rPr lang="zh-CN" altLang="en-US" sz="2400" b="1" dirty="0">
                  <a:solidFill>
                    <a:schemeClr val="bg1"/>
                  </a:solidFill>
                </a:rPr>
                <a:t>方法</a:t>
              </a: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695325" y="1475524"/>
              <a:ext cx="10814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695325" y="1475524"/>
            <a:ext cx="1080135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</a:rPr>
              <a:t>((Fowlkes et al. 2004) applied the Nystrom method to accelerate the eigen-decomposition. Given an </a:t>
            </a:r>
            <a:r>
              <a:rPr lang="en-US" altLang="zh-CN" sz="2000" dirty="0" err="1">
                <a:latin typeface="+mn-ea"/>
              </a:rPr>
              <a:t>n×n</a:t>
            </a:r>
            <a:r>
              <a:rPr lang="en-US" altLang="zh-CN" sz="2000" dirty="0">
                <a:latin typeface="+mn-ea"/>
              </a:rPr>
              <a:t> matrix, Nystrom method computes the eigen- vectors of a p × p sub-matrix (randomly sampled from the original matrix). </a:t>
            </a:r>
            <a:endParaRPr lang="zh-CN" altLang="en-US" sz="2000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9DF7C6-9EB2-4337-BE37-BFA7F14ECE8E}"/>
              </a:ext>
            </a:extLst>
          </p:cNvPr>
          <p:cNvSpPr txBox="1"/>
          <p:nvPr/>
        </p:nvSpPr>
        <p:spPr>
          <a:xfrm>
            <a:off x="830510" y="5830349"/>
            <a:ext cx="1015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Kumar, Sanjiv, </a:t>
            </a:r>
            <a:r>
              <a:rPr lang="en-US" altLang="zh-CN" dirty="0" err="1"/>
              <a:t>Mohri</a:t>
            </a:r>
            <a:r>
              <a:rPr lang="en-US" altLang="zh-CN" dirty="0"/>
              <a:t>, </a:t>
            </a:r>
            <a:r>
              <a:rPr lang="en-US" altLang="zh-CN" dirty="0" err="1"/>
              <a:t>Mehryar</a:t>
            </a:r>
            <a:r>
              <a:rPr lang="en-US" altLang="zh-CN" dirty="0"/>
              <a:t>, and Talwalkar, </a:t>
            </a:r>
            <a:r>
              <a:rPr lang="en-US" altLang="zh-CN" dirty="0" err="1"/>
              <a:t>Ameet</a:t>
            </a:r>
            <a:r>
              <a:rPr lang="en-US" altLang="zh-CN" dirty="0"/>
              <a:t>. Sampling methods for the Nystrom method. ¨ Journal of Machine Learning Research, 2012.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7314361-F326-467F-B366-5851FC374D26}"/>
              </a:ext>
            </a:extLst>
          </p:cNvPr>
          <p:cNvSpPr/>
          <p:nvPr/>
        </p:nvSpPr>
        <p:spPr>
          <a:xfrm>
            <a:off x="1568741" y="2722019"/>
            <a:ext cx="2315362" cy="7214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Fixed Sampling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900CDB6-A3E6-4032-A856-8B35553688B9}"/>
              </a:ext>
            </a:extLst>
          </p:cNvPr>
          <p:cNvSpPr/>
          <p:nvPr/>
        </p:nvSpPr>
        <p:spPr>
          <a:xfrm>
            <a:off x="1568742" y="3808602"/>
            <a:ext cx="2298584" cy="775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Adaptive Sampling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2C92568-ABC6-43C7-81DE-D29897DCC230}"/>
              </a:ext>
            </a:extLst>
          </p:cNvPr>
          <p:cNvSpPr/>
          <p:nvPr/>
        </p:nvSpPr>
        <p:spPr>
          <a:xfrm>
            <a:off x="1568741" y="4948984"/>
            <a:ext cx="2298584" cy="7214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Ensemble Sampling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033E243-6E09-4021-B1C2-B44DAE9C9E45}"/>
              </a:ext>
            </a:extLst>
          </p:cNvPr>
          <p:cNvSpPr/>
          <p:nvPr/>
        </p:nvSpPr>
        <p:spPr>
          <a:xfrm>
            <a:off x="4253218" y="3303875"/>
            <a:ext cx="1845578" cy="664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Columns distribution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F279790-B1BF-4F68-BA8F-088CA9B11F81}"/>
              </a:ext>
            </a:extLst>
          </p:cNvPr>
          <p:cNvSpPr/>
          <p:nvPr/>
        </p:nvSpPr>
        <p:spPr>
          <a:xfrm>
            <a:off x="7331978" y="2737826"/>
            <a:ext cx="2835479" cy="599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Uniform Sampling performs the best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FEB4DFB-249E-4F57-BA8F-9FC610560659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3884103" y="3037593"/>
            <a:ext cx="3447875" cy="4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2CC44AF8-1CA6-4493-8A99-03DF4CDC60AB}"/>
              </a:ext>
            </a:extLst>
          </p:cNvPr>
          <p:cNvSpPr/>
          <p:nvPr/>
        </p:nvSpPr>
        <p:spPr>
          <a:xfrm>
            <a:off x="4815281" y="4436734"/>
            <a:ext cx="2516697" cy="360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Equal weight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F655914-DC84-4513-AC71-5D35794C958C}"/>
              </a:ext>
            </a:extLst>
          </p:cNvPr>
          <p:cNvSpPr/>
          <p:nvPr/>
        </p:nvSpPr>
        <p:spPr>
          <a:xfrm>
            <a:off x="4815281" y="4948984"/>
            <a:ext cx="2961313" cy="40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Exponential weight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A553C4E6-D15E-482A-BA14-511C6A6B3D3A}"/>
              </a:ext>
            </a:extLst>
          </p:cNvPr>
          <p:cNvSpPr/>
          <p:nvPr/>
        </p:nvSpPr>
        <p:spPr>
          <a:xfrm>
            <a:off x="4815281" y="5503699"/>
            <a:ext cx="2869034" cy="28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Weight regularization</a:t>
            </a:r>
            <a:endParaRPr lang="zh-CN" altLang="en-US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67D6191-F6B4-474C-9C1A-A3F3A5601199}"/>
              </a:ext>
            </a:extLst>
          </p:cNvPr>
          <p:cNvCxnSpPr>
            <a:stCxn id="10" idx="3"/>
            <a:endCxn id="17" idx="1"/>
          </p:cNvCxnSpPr>
          <p:nvPr/>
        </p:nvCxnSpPr>
        <p:spPr>
          <a:xfrm flipV="1">
            <a:off x="3867325" y="4617098"/>
            <a:ext cx="947956" cy="692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8ED62D3-5688-4B77-827A-E6DDD49E098C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 flipV="1">
            <a:off x="3867325" y="5150580"/>
            <a:ext cx="947956" cy="15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0634519-1B30-435E-8C01-BFD65565B801}"/>
              </a:ext>
            </a:extLst>
          </p:cNvPr>
          <p:cNvCxnSpPr>
            <a:stCxn id="10" idx="3"/>
            <a:endCxn id="20" idx="1"/>
          </p:cNvCxnSpPr>
          <p:nvPr/>
        </p:nvCxnSpPr>
        <p:spPr>
          <a:xfrm>
            <a:off x="3867325" y="5309711"/>
            <a:ext cx="947956" cy="338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3B246E7B-06AC-4917-ACEC-B506BC865313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7684315" y="5648304"/>
            <a:ext cx="11492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D34DA9DC-2E66-4056-9DA1-0E89734CE3A3}"/>
              </a:ext>
            </a:extLst>
          </p:cNvPr>
          <p:cNvSpPr/>
          <p:nvPr/>
        </p:nvSpPr>
        <p:spPr>
          <a:xfrm>
            <a:off x="8867163" y="5512088"/>
            <a:ext cx="1300294" cy="318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best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356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Adaptive Method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695325" y="937492"/>
            <a:ext cx="1164418" cy="116441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+mn-ea"/>
              </a:rPr>
              <a:t>01</a:t>
            </a:r>
            <a:endParaRPr lang="zh-CN" altLang="en-US" sz="4000" b="1" dirty="0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59743" y="1202406"/>
            <a:ext cx="6889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Formula representation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95325" y="3601339"/>
            <a:ext cx="1164418" cy="116441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+mn-ea"/>
              </a:rPr>
              <a:t>02</a:t>
            </a:r>
            <a:endParaRPr lang="zh-CN" altLang="en-US" sz="4000" b="1" dirty="0"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30381" y="4048291"/>
            <a:ext cx="694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The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way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to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update distribution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02DBC1-51B3-4C30-9C98-91B16F153D14}"/>
              </a:ext>
            </a:extLst>
          </p:cNvPr>
          <p:cNvSpPr/>
          <p:nvPr/>
        </p:nvSpPr>
        <p:spPr>
          <a:xfrm>
            <a:off x="835229" y="5282127"/>
            <a:ext cx="9966121" cy="1123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Kumar, Sanjiv, Mohri, Mehryar, and Talwalkar, Ameet. Sampling methods for the Nystrom method. ¨ Journal of Machine Learning Research, 2012.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2E6497-C294-4473-9E05-C792DFA20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144" y="1787181"/>
            <a:ext cx="4689446" cy="230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3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4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7C4346-AF9D-44E2-BFD5-934A66A23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1175279"/>
            <a:ext cx="84867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92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558146-80A7-4E23-8B1C-F82B1A125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3225270"/>
            <a:ext cx="6210300" cy="11525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0C5306B-A67C-4D69-9506-B4654F224760}"/>
              </a:ext>
            </a:extLst>
          </p:cNvPr>
          <p:cNvSpPr/>
          <p:nvPr/>
        </p:nvSpPr>
        <p:spPr>
          <a:xfrm>
            <a:off x="2675466" y="19797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 we measured the accuracy of reconstruction relative to the optimal rank-k approximation, as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0245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E4EF2A-9F77-462F-A3CE-FB68C08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327476"/>
            <a:ext cx="1176337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65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C12BB3-6641-4BD2-B57B-F1BA6C8BB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015"/>
            <a:ext cx="12192000" cy="632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61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Ensemble Method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695325" y="937492"/>
            <a:ext cx="1164418" cy="116441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+mn-ea"/>
              </a:rPr>
              <a:t>01</a:t>
            </a:r>
            <a:endParaRPr lang="zh-CN" altLang="en-US" sz="4000" b="1" dirty="0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59743" y="1227314"/>
            <a:ext cx="6889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Formula representation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95325" y="3601339"/>
            <a:ext cx="1164418" cy="116441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+mn-ea"/>
              </a:rPr>
              <a:t>02</a:t>
            </a:r>
            <a:endParaRPr lang="zh-CN" altLang="en-US" sz="4000" b="1" dirty="0"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59743" y="3891161"/>
            <a:ext cx="694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The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way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to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choose weight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59743" y="4765757"/>
            <a:ext cx="9636932" cy="1327090"/>
            <a:chOff x="1859743" y="4765757"/>
            <a:chExt cx="9636932" cy="1327090"/>
          </a:xfrm>
        </p:grpSpPr>
        <p:sp>
          <p:nvSpPr>
            <p:cNvPr id="16" name="矩形 15"/>
            <p:cNvSpPr/>
            <p:nvPr/>
          </p:nvSpPr>
          <p:spPr>
            <a:xfrm>
              <a:off x="1859743" y="4765757"/>
              <a:ext cx="9636932" cy="1327090"/>
            </a:xfrm>
            <a:prstGeom prst="rect">
              <a:avLst/>
            </a:prstGeom>
            <a:solidFill>
              <a:srgbClr val="ECECE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859744" y="4921471"/>
              <a:ext cx="963693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/>
                <a:t>Equally weighted, exponential weighted and learning weighted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6C02DBC1-51B3-4C30-9C98-91B16F153D14}"/>
              </a:ext>
            </a:extLst>
          </p:cNvPr>
          <p:cNvSpPr/>
          <p:nvPr/>
        </p:nvSpPr>
        <p:spPr>
          <a:xfrm>
            <a:off x="1082180" y="6131586"/>
            <a:ext cx="9940954" cy="742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Chen, X., &amp; Cai, D. (2011). Large scale spectral clustering with landmark-based representation. AAAI Conference on Artificial Intelligence (pp.313-318). AAAI Press.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3B557D0-93CF-485D-8FE3-4E710FA13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277" y="1884108"/>
            <a:ext cx="6778611" cy="17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3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4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96086" y="2593674"/>
            <a:ext cx="23201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-1" y="3556441"/>
            <a:ext cx="3225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4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3909356" y="1428698"/>
            <a:ext cx="3398314" cy="865184"/>
            <a:chOff x="3909356" y="1666934"/>
            <a:chExt cx="3398314" cy="865184"/>
          </a:xfrm>
        </p:grpSpPr>
        <p:grpSp>
          <p:nvGrpSpPr>
            <p:cNvPr id="42" name="组合 41"/>
            <p:cNvGrpSpPr/>
            <p:nvPr/>
          </p:nvGrpSpPr>
          <p:grpSpPr>
            <a:xfrm>
              <a:off x="4912812" y="1666934"/>
              <a:ext cx="2394858" cy="865184"/>
              <a:chOff x="4818742" y="1356667"/>
              <a:chExt cx="2394858" cy="865184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4818742" y="1356667"/>
                <a:ext cx="23948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latin typeface="微软雅黑" panose="020B0503020204020204" pitchFamily="34" charset="-122"/>
                  </a:rPr>
                  <a:t>研究趋势</a:t>
                </a: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4818742" y="1852519"/>
                <a:ext cx="2394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Research Background</a:t>
                </a:r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3909356" y="1685526"/>
              <a:ext cx="828000" cy="828000"/>
              <a:chOff x="3909356" y="1685526"/>
              <a:chExt cx="828000" cy="828000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909356" y="1745583"/>
                <a:ext cx="82800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3909356" y="1685526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8098970" y="1428698"/>
            <a:ext cx="3416755" cy="830997"/>
            <a:chOff x="8098970" y="1684028"/>
            <a:chExt cx="3416755" cy="830997"/>
          </a:xfrm>
        </p:grpSpPr>
        <p:grpSp>
          <p:nvGrpSpPr>
            <p:cNvPr id="41" name="组合 40"/>
            <p:cNvGrpSpPr/>
            <p:nvPr/>
          </p:nvGrpSpPr>
          <p:grpSpPr>
            <a:xfrm>
              <a:off x="9120867" y="1684028"/>
              <a:ext cx="2394858" cy="830997"/>
              <a:chOff x="9042399" y="1373760"/>
              <a:chExt cx="2394858" cy="830997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9042399" y="1373760"/>
                <a:ext cx="23948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latin typeface="微软雅黑" panose="020B0503020204020204" pitchFamily="34" charset="-122"/>
                  </a:rPr>
                  <a:t>基本概念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9042399" y="1835425"/>
                <a:ext cx="2394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Basic Conception</a:t>
                </a:r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8098970" y="1685526"/>
              <a:ext cx="899886" cy="828000"/>
              <a:chOff x="8098970" y="1685526"/>
              <a:chExt cx="899886" cy="82800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8098970" y="1714806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8134913" y="1685526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8134913" y="3042542"/>
            <a:ext cx="3434257" cy="861775"/>
            <a:chOff x="3873413" y="4736171"/>
            <a:chExt cx="3434257" cy="861775"/>
          </a:xfrm>
        </p:grpSpPr>
        <p:grpSp>
          <p:nvGrpSpPr>
            <p:cNvPr id="44" name="组合 43"/>
            <p:cNvGrpSpPr/>
            <p:nvPr/>
          </p:nvGrpSpPr>
          <p:grpSpPr>
            <a:xfrm>
              <a:off x="4912812" y="4736171"/>
              <a:ext cx="2394858" cy="861775"/>
              <a:chOff x="4818742" y="3526390"/>
              <a:chExt cx="2394858" cy="861775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4818742" y="3526390"/>
                <a:ext cx="23948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latin typeface="微软雅黑" panose="020B0503020204020204" pitchFamily="34" charset="-122"/>
                  </a:rPr>
                  <a:t>实际应用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4818742" y="4018833"/>
                <a:ext cx="2394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Practical Application</a:t>
                </a:r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3873413" y="4753058"/>
              <a:ext cx="899886" cy="828000"/>
              <a:chOff x="3873413" y="4753058"/>
              <a:chExt cx="899886" cy="828000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3873413" y="4782338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3909356" y="4753058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3873413" y="4586118"/>
            <a:ext cx="3416755" cy="830997"/>
            <a:chOff x="8098970" y="4751560"/>
            <a:chExt cx="3416755" cy="830997"/>
          </a:xfrm>
        </p:grpSpPr>
        <p:grpSp>
          <p:nvGrpSpPr>
            <p:cNvPr id="43" name="组合 42"/>
            <p:cNvGrpSpPr/>
            <p:nvPr/>
          </p:nvGrpSpPr>
          <p:grpSpPr>
            <a:xfrm>
              <a:off x="9120867" y="4751560"/>
              <a:ext cx="2394858" cy="830997"/>
              <a:chOff x="9042399" y="3526390"/>
              <a:chExt cx="2394858" cy="830997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9042399" y="3526390"/>
                <a:ext cx="23948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latin typeface="微软雅黑" panose="020B0503020204020204" pitchFamily="34" charset="-122"/>
                  </a:rPr>
                  <a:t>未来展望</a:t>
                </a: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9042399" y="3988055"/>
                <a:ext cx="2394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Future Prospect</a:t>
                </a:r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8098970" y="4753058"/>
              <a:ext cx="899886" cy="828000"/>
              <a:chOff x="8098970" y="4753058"/>
              <a:chExt cx="899886" cy="828000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8098970" y="4782338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8134913" y="4753058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3873413" y="2999817"/>
            <a:ext cx="3434257" cy="861775"/>
            <a:chOff x="3873413" y="3187016"/>
            <a:chExt cx="3434257" cy="861775"/>
          </a:xfrm>
        </p:grpSpPr>
        <p:grpSp>
          <p:nvGrpSpPr>
            <p:cNvPr id="54" name="组合 53"/>
            <p:cNvGrpSpPr/>
            <p:nvPr/>
          </p:nvGrpSpPr>
          <p:grpSpPr>
            <a:xfrm>
              <a:off x="4912812" y="3187016"/>
              <a:ext cx="2394858" cy="861775"/>
              <a:chOff x="4818742" y="3526390"/>
              <a:chExt cx="2394858" cy="861775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4818742" y="3526390"/>
                <a:ext cx="23948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latin typeface="微软雅黑" panose="020B0503020204020204" pitchFamily="34" charset="-122"/>
                  </a:rPr>
                  <a:t>算法方向</a:t>
                </a: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4818742" y="4018833"/>
                <a:ext cx="2394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Theoretical Research</a:t>
                </a:r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3873413" y="3203903"/>
              <a:ext cx="899886" cy="828000"/>
              <a:chOff x="3873413" y="3203903"/>
              <a:chExt cx="899886" cy="828000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3873413" y="3233183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909356" y="3203903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01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nodeType="withEffect" p14:presetBounceEnd="4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 p14:presetBounceEnd="4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0FE1FD-E4DC-4DC5-B942-957702D95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7990"/>
            <a:ext cx="12192000" cy="232099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9F4E64C-BFBC-4F97-9D55-9D5D648AD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1440"/>
            <a:ext cx="12192000" cy="154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7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CC76A7-B606-49D5-83E5-6EB8A8D86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660"/>
            <a:ext cx="12192000" cy="54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51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497C05-3B97-4806-87B8-4FF9D078C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11" y="504288"/>
            <a:ext cx="6170365" cy="23837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E1E168-E1E2-499F-A800-73AA87B42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927" y="644915"/>
            <a:ext cx="3272537" cy="22431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FFDA68-32D1-48C8-B192-407EC7AD1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285" y="3114560"/>
            <a:ext cx="7950394" cy="322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74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0989D8-9D0F-4935-B9CE-9942DB330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68" y="1534572"/>
            <a:ext cx="9722840" cy="213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45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177143" y="1259175"/>
            <a:ext cx="7837714" cy="43396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b="1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PART</a:t>
            </a:r>
          </a:p>
          <a:p>
            <a:r>
              <a:rPr lang="en-US" altLang="zh-CN" dirty="0"/>
              <a:t>FIVE</a:t>
            </a:r>
          </a:p>
        </p:txBody>
      </p:sp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87549" y="2220549"/>
            <a:ext cx="2416902" cy="2416902"/>
            <a:chOff x="4887549" y="1124584"/>
            <a:chExt cx="2416902" cy="2416902"/>
          </a:xfrm>
        </p:grpSpPr>
        <p:sp>
          <p:nvSpPr>
            <p:cNvPr id="47" name="文本框 46"/>
            <p:cNvSpPr txBox="1"/>
            <p:nvPr/>
          </p:nvSpPr>
          <p:spPr>
            <a:xfrm>
              <a:off x="4887549" y="1178873"/>
              <a:ext cx="2416902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accent1"/>
                  </a:solidFill>
                  <a:latin typeface="微软雅黑" panose="020B0503020204020204" pitchFamily="34" charset="-122"/>
                </a:rPr>
                <a:t>Landmark</a:t>
              </a:r>
              <a:r>
                <a:rPr lang="zh-CN" altLang="en-US" sz="3200" b="1" dirty="0">
                  <a:solidFill>
                    <a:schemeClr val="accent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3200" b="1" dirty="0">
                  <a:solidFill>
                    <a:schemeClr val="accent1"/>
                  </a:solidFill>
                  <a:latin typeface="微软雅黑" panose="020B0503020204020204" pitchFamily="34" charset="-122"/>
                </a:rPr>
                <a:t>selection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955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 animBg="1"/>
      <p:bldP spid="5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Landmark</a:t>
            </a:r>
            <a:r>
              <a:rPr lang="zh-CN" altLang="en-US" sz="2800" b="1" dirty="0">
                <a:latin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</a:rPr>
              <a:t>selection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695325" y="937492"/>
            <a:ext cx="1164418" cy="116441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+mn-ea"/>
              </a:rPr>
              <a:t>01</a:t>
            </a:r>
            <a:endParaRPr lang="zh-CN" altLang="en-US" sz="4000" b="1" dirty="0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59743" y="1227314"/>
            <a:ext cx="6889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Transformed representation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59743" y="2101910"/>
            <a:ext cx="9636932" cy="1327090"/>
            <a:chOff x="1859743" y="2101910"/>
            <a:chExt cx="9636932" cy="1327090"/>
          </a:xfrm>
        </p:grpSpPr>
        <p:sp>
          <p:nvSpPr>
            <p:cNvPr id="2" name="矩形 1"/>
            <p:cNvSpPr/>
            <p:nvPr/>
          </p:nvSpPr>
          <p:spPr>
            <a:xfrm>
              <a:off x="1859743" y="2101910"/>
              <a:ext cx="9636932" cy="1327090"/>
            </a:xfrm>
            <a:prstGeom prst="rect">
              <a:avLst/>
            </a:prstGeom>
            <a:solidFill>
              <a:srgbClr val="ECECE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1859744" y="2257624"/>
              <a:ext cx="9636930" cy="4917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2000" dirty="0"/>
            </a:p>
          </p:txBody>
        </p:sp>
      </p:grpSp>
      <p:sp>
        <p:nvSpPr>
          <p:cNvPr id="14" name="椭圆 13"/>
          <p:cNvSpPr/>
          <p:nvPr/>
        </p:nvSpPr>
        <p:spPr>
          <a:xfrm>
            <a:off x="695325" y="3601339"/>
            <a:ext cx="1164418" cy="116441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+mn-ea"/>
              </a:rPr>
              <a:t>02</a:t>
            </a:r>
            <a:endParaRPr lang="zh-CN" altLang="en-US" sz="4000" b="1" dirty="0"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59743" y="3891161"/>
            <a:ext cx="694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The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way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to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choose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landmarks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59743" y="4765757"/>
            <a:ext cx="9636932" cy="1327090"/>
            <a:chOff x="1859743" y="4765757"/>
            <a:chExt cx="9636932" cy="1327090"/>
          </a:xfrm>
        </p:grpSpPr>
        <p:sp>
          <p:nvSpPr>
            <p:cNvPr id="16" name="矩形 15"/>
            <p:cNvSpPr/>
            <p:nvPr/>
          </p:nvSpPr>
          <p:spPr>
            <a:xfrm>
              <a:off x="1859743" y="4765757"/>
              <a:ext cx="9636932" cy="1327090"/>
            </a:xfrm>
            <a:prstGeom prst="rect">
              <a:avLst/>
            </a:prstGeom>
            <a:solidFill>
              <a:srgbClr val="ECECE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859744" y="4921471"/>
              <a:ext cx="963693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/>
                <a:t>Random ,the k-means centroids, k-means ++,greedy methods, subspaces 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6C02DBC1-51B3-4C30-9C98-91B16F153D14}"/>
              </a:ext>
            </a:extLst>
          </p:cNvPr>
          <p:cNvSpPr/>
          <p:nvPr/>
        </p:nvSpPr>
        <p:spPr>
          <a:xfrm>
            <a:off x="1082180" y="6131586"/>
            <a:ext cx="9940954" cy="742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Chen, X., &amp; Cai, D. (2011). Large scale spectral clustering with landmark-based representation. AAAI Conference on Artificial Intelligence (pp.313-318). AAAI Press.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CFC82E-B7A3-4671-BAA0-360497081AAC}"/>
              </a:ext>
            </a:extLst>
          </p:cNvPr>
          <p:cNvSpPr/>
          <p:nvPr/>
        </p:nvSpPr>
        <p:spPr>
          <a:xfrm>
            <a:off x="2206305" y="2267410"/>
            <a:ext cx="85950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The basic way is to selects p representative data points as the landmarks and represent the remaining data points as the linear combinations of these landmarks(sparse coding)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01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4" grpId="0" animBg="1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FD6130-0450-4BC7-8A21-7468D82B4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76" y="693271"/>
            <a:ext cx="6155773" cy="55721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FF01BA3-072F-49B6-80E8-57A334AFB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312" y="1073791"/>
            <a:ext cx="4264990" cy="11603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F995679-14F5-4757-B050-4A4CA1B82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465" y="2234094"/>
            <a:ext cx="4534837" cy="371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10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2CB307B-BEE4-4048-B7AF-9D9EDD682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669" y="581427"/>
            <a:ext cx="7586226" cy="616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25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4FE32DD-E51C-4591-82A0-277790765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770" y="2221553"/>
            <a:ext cx="73723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23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65907D-1627-4C20-8CB6-F97E79C81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814387"/>
            <a:ext cx="100012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95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177143" y="1259175"/>
            <a:ext cx="7837714" cy="43396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</a:p>
          <a:p>
            <a:pPr algn="ctr"/>
            <a:r>
              <a:rPr lang="en-US" altLang="zh-CN" sz="13800" b="1" dirty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</a:p>
        </p:txBody>
      </p:sp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87549" y="2220549"/>
            <a:ext cx="2416902" cy="2416902"/>
            <a:chOff x="4887549" y="1124584"/>
            <a:chExt cx="2416902" cy="2416902"/>
          </a:xfrm>
        </p:grpSpPr>
        <p:sp>
          <p:nvSpPr>
            <p:cNvPr id="47" name="文本框 46"/>
            <p:cNvSpPr txBox="1"/>
            <p:nvPr/>
          </p:nvSpPr>
          <p:spPr>
            <a:xfrm>
              <a:off x="4887549" y="1178873"/>
              <a:ext cx="2416902" cy="2308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</a:t>
              </a:r>
              <a:endParaRPr lang="en-US" altLang="zh-CN" sz="7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72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趋势</a:t>
              </a:r>
              <a:endParaRPr lang="en-US" altLang="zh-CN" sz="7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898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 animBg="1"/>
      <p:bldP spid="5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177143" y="1259175"/>
            <a:ext cx="7837714" cy="43396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b="1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PART</a:t>
            </a:r>
          </a:p>
          <a:p>
            <a:r>
              <a:rPr lang="en-US" altLang="zh-CN" dirty="0"/>
              <a:t>FIVE</a:t>
            </a:r>
          </a:p>
        </p:txBody>
      </p:sp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87549" y="2220549"/>
            <a:ext cx="2416902" cy="2416902"/>
            <a:chOff x="4887549" y="1124584"/>
            <a:chExt cx="2416902" cy="2416902"/>
          </a:xfrm>
        </p:grpSpPr>
        <p:sp>
          <p:nvSpPr>
            <p:cNvPr id="47" name="文本框 46"/>
            <p:cNvSpPr txBox="1"/>
            <p:nvPr/>
          </p:nvSpPr>
          <p:spPr>
            <a:xfrm>
              <a:off x="4887549" y="1178873"/>
              <a:ext cx="2416902" cy="2308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dirty="0">
                  <a:solidFill>
                    <a:schemeClr val="accent1"/>
                  </a:solidFill>
                  <a:latin typeface="微软雅黑" panose="020B0503020204020204" pitchFamily="34" charset="-122"/>
                </a:rPr>
                <a:t>未来期望</a:t>
              </a:r>
              <a:endParaRPr lang="en-US" altLang="zh-CN" sz="7200" b="1" dirty="0">
                <a:solidFill>
                  <a:schemeClr val="accent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147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 animBg="1"/>
      <p:bldP spid="5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Future work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695325" y="937492"/>
            <a:ext cx="1164418" cy="116441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+mn-ea"/>
              </a:rPr>
              <a:t>01</a:t>
            </a:r>
            <a:endParaRPr lang="zh-CN" altLang="en-US" sz="4000" b="1" dirty="0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59743" y="1227314"/>
            <a:ext cx="6889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Sparse coding 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59743" y="2101910"/>
            <a:ext cx="9636932" cy="1327090"/>
            <a:chOff x="1859743" y="2101910"/>
            <a:chExt cx="9636932" cy="1327090"/>
          </a:xfrm>
        </p:grpSpPr>
        <p:sp>
          <p:nvSpPr>
            <p:cNvPr id="2" name="矩形 1"/>
            <p:cNvSpPr/>
            <p:nvPr/>
          </p:nvSpPr>
          <p:spPr>
            <a:xfrm>
              <a:off x="1859743" y="2101910"/>
              <a:ext cx="9636932" cy="1327090"/>
            </a:xfrm>
            <a:prstGeom prst="rect">
              <a:avLst/>
            </a:prstGeom>
            <a:solidFill>
              <a:srgbClr val="ECECE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1859744" y="2257624"/>
              <a:ext cx="9636930" cy="4917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2000" dirty="0"/>
            </a:p>
          </p:txBody>
        </p:sp>
      </p:grpSp>
      <p:sp>
        <p:nvSpPr>
          <p:cNvPr id="14" name="椭圆 13"/>
          <p:cNvSpPr/>
          <p:nvPr/>
        </p:nvSpPr>
        <p:spPr>
          <a:xfrm>
            <a:off x="695325" y="3601339"/>
            <a:ext cx="1164418" cy="116441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+mn-ea"/>
              </a:rPr>
              <a:t>02</a:t>
            </a:r>
            <a:endParaRPr lang="zh-CN" altLang="en-US" sz="4000" b="1" dirty="0"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59743" y="3891161"/>
            <a:ext cx="694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The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way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to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choose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landmarks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59743" y="4765757"/>
            <a:ext cx="9636932" cy="1327090"/>
            <a:chOff x="1859743" y="4765757"/>
            <a:chExt cx="9636932" cy="1327090"/>
          </a:xfrm>
        </p:grpSpPr>
        <p:sp>
          <p:nvSpPr>
            <p:cNvPr id="16" name="矩形 15"/>
            <p:cNvSpPr/>
            <p:nvPr/>
          </p:nvSpPr>
          <p:spPr>
            <a:xfrm>
              <a:off x="1859743" y="4765757"/>
              <a:ext cx="9636932" cy="1327090"/>
            </a:xfrm>
            <a:prstGeom prst="rect">
              <a:avLst/>
            </a:prstGeom>
            <a:solidFill>
              <a:srgbClr val="ECECE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859744" y="4921471"/>
              <a:ext cx="963693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/>
                <a:t>Random ,the k-means centroids, k-means ++,greedy methods, subspaces 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6C02DBC1-51B3-4C30-9C98-91B16F153D14}"/>
              </a:ext>
            </a:extLst>
          </p:cNvPr>
          <p:cNvSpPr/>
          <p:nvPr/>
        </p:nvSpPr>
        <p:spPr>
          <a:xfrm>
            <a:off x="1082180" y="6131586"/>
            <a:ext cx="9940954" cy="742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Chen, X., &amp; Cai, D. (2011). Large scale spectral clustering with landmark-based representation. AAAI Conference on Artificial Intelligence (pp.313-318). AAAI Press.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CFC82E-B7A3-4671-BAA0-360497081AAC}"/>
              </a:ext>
            </a:extLst>
          </p:cNvPr>
          <p:cNvSpPr/>
          <p:nvPr/>
        </p:nvSpPr>
        <p:spPr>
          <a:xfrm>
            <a:off x="2206305" y="2267410"/>
            <a:ext cx="85950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The basic way is to selects p representative data points as the landmarks and represent the remaining data points as the linear combinations of these landmarks(sparse coding)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08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4" grpId="0" animBg="1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245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C1A65CF-55D6-421A-A3C3-FDDF7DEB1C74}"/>
              </a:ext>
            </a:extLst>
          </p:cNvPr>
          <p:cNvSpPr txBox="1"/>
          <p:nvPr/>
        </p:nvSpPr>
        <p:spPr>
          <a:xfrm>
            <a:off x="981512" y="335560"/>
            <a:ext cx="341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C381DD-A2A8-4249-85CB-60B92B787AD8}"/>
              </a:ext>
            </a:extLst>
          </p:cNvPr>
          <p:cNvSpPr txBox="1"/>
          <p:nvPr/>
        </p:nvSpPr>
        <p:spPr>
          <a:xfrm>
            <a:off x="889233" y="855677"/>
            <a:ext cx="1060368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[1]Chen, X., &amp; Cai, D. (2011). Large scale spectral clustering with landmark-based representation. AAAI Conference on Artificial Intelligence (pp.313-318). AAAI Press.</a:t>
            </a:r>
          </a:p>
          <a:p>
            <a:r>
              <a:rPr lang="en-US" altLang="zh-CN" dirty="0"/>
              <a:t>[2] Kumar, Sanjiv, </a:t>
            </a:r>
            <a:r>
              <a:rPr lang="en-US" altLang="zh-CN" dirty="0" err="1"/>
              <a:t>Mohri</a:t>
            </a:r>
            <a:r>
              <a:rPr lang="en-US" altLang="zh-CN" dirty="0"/>
              <a:t>, </a:t>
            </a:r>
            <a:r>
              <a:rPr lang="en-US" altLang="zh-CN" dirty="0" err="1"/>
              <a:t>Mehryar</a:t>
            </a:r>
            <a:r>
              <a:rPr lang="en-US" altLang="zh-CN" dirty="0"/>
              <a:t>, and Talwalkar, </a:t>
            </a:r>
            <a:r>
              <a:rPr lang="en-US" altLang="zh-CN" dirty="0" err="1"/>
              <a:t>Ameet</a:t>
            </a:r>
            <a:r>
              <a:rPr lang="en-US" altLang="zh-CN" dirty="0"/>
              <a:t>. Sampling methods for the Nystrom method. ¨ Journal of Machine Learning Research, 2012.</a:t>
            </a:r>
          </a:p>
          <a:p>
            <a:r>
              <a:rPr lang="en-US" altLang="zh-CN" dirty="0"/>
              <a:t>[3]Yan D, Huang L, Jordan M I. Fast approximate spectral clustering[C]// ACM SIGKDD International Conference on Knowledge Discovery and Data Mining. ACM, 2009:907-916.</a:t>
            </a:r>
          </a:p>
          <a:p>
            <a:r>
              <a:rPr lang="en-US" altLang="zh-CN" dirty="0"/>
              <a:t>[4] </a:t>
            </a:r>
            <a:r>
              <a:rPr lang="en-US" altLang="zh-CN" dirty="0" err="1"/>
              <a:t>Shinnou</a:t>
            </a:r>
            <a:r>
              <a:rPr lang="en-US" altLang="zh-CN" dirty="0"/>
              <a:t>, H., &amp; Sasaki, M. (2008). Spectral Clustering for a Large Data Set by Reducing the Similarity Matrix Size. International Conference on Language Resources and Evaluation, </a:t>
            </a:r>
            <a:r>
              <a:rPr lang="en-US" altLang="zh-CN" dirty="0" err="1"/>
              <a:t>Lrec</a:t>
            </a:r>
            <a:r>
              <a:rPr lang="en-US" altLang="zh-CN" dirty="0"/>
              <a:t> 2008, 26 May - 1 June 2008, Marrakech, Morocco (Vol.24, pp.201-204). DBLP.</a:t>
            </a:r>
          </a:p>
          <a:p>
            <a:r>
              <a:rPr lang="en-US" altLang="zh-CN" dirty="0"/>
              <a:t>[5] Fowlkes, C.; </a:t>
            </a:r>
            <a:r>
              <a:rPr lang="en-US" altLang="zh-CN" dirty="0" err="1"/>
              <a:t>Belongie</a:t>
            </a:r>
            <a:r>
              <a:rPr lang="en-US" altLang="zh-CN" dirty="0"/>
              <a:t>, S.; Chung, F.; and Malik, J. 2004. Spectral grouping using the </a:t>
            </a:r>
            <a:r>
              <a:rPr lang="en-US" altLang="zh-CN" dirty="0" err="1"/>
              <a:t>nystrom</a:t>
            </a:r>
            <a:r>
              <a:rPr lang="en-US" altLang="zh-CN" dirty="0"/>
              <a:t> method. ¨ IEEE Transactions on Pattern Analysis and Machine Intelligence 26:2004.</a:t>
            </a:r>
          </a:p>
          <a:p>
            <a:r>
              <a:rPr lang="en-US" altLang="zh-CN" dirty="0"/>
              <a:t>[6] Kumar, S.; </a:t>
            </a:r>
            <a:r>
              <a:rPr lang="en-US" altLang="zh-CN" dirty="0" err="1"/>
              <a:t>Mohri</a:t>
            </a:r>
            <a:r>
              <a:rPr lang="en-US" altLang="zh-CN" dirty="0"/>
              <a:t>, M.; and Talwalkar, A. 2009. On </a:t>
            </a:r>
            <a:r>
              <a:rPr lang="en-US" altLang="zh-CN" dirty="0" err="1"/>
              <a:t>samplingbased</a:t>
            </a:r>
            <a:r>
              <a:rPr lang="en-US" altLang="zh-CN" dirty="0"/>
              <a:t> approximate spectral decomposition. In Proceedings of the 26th International Conference on Machine Learning (ICML’09).</a:t>
            </a:r>
          </a:p>
          <a:p>
            <a:r>
              <a:rPr lang="en-US" altLang="zh-CN" dirty="0"/>
              <a:t>[7] D </a:t>
            </a:r>
            <a:r>
              <a:rPr lang="en-US" altLang="zh-CN" dirty="0" err="1"/>
              <a:t>Oglic</a:t>
            </a:r>
            <a:r>
              <a:rPr lang="zh-CN" altLang="en-US" dirty="0"/>
              <a:t>，</a:t>
            </a:r>
            <a:r>
              <a:rPr lang="en-US" altLang="zh-CN" dirty="0"/>
              <a:t>T </a:t>
            </a:r>
            <a:r>
              <a:rPr lang="en-US" altLang="zh-CN" dirty="0" err="1"/>
              <a:t>Gaertner</a:t>
            </a:r>
            <a:r>
              <a:rPr lang="en-US" altLang="zh-CN" dirty="0"/>
              <a:t>; </a:t>
            </a:r>
            <a:r>
              <a:rPr lang="en-US" altLang="zh-CN" dirty="0" err="1"/>
              <a:t>Nyström</a:t>
            </a:r>
            <a:r>
              <a:rPr lang="en-US" altLang="zh-CN" dirty="0"/>
              <a:t> method with Kernel K-means++ samples as </a:t>
            </a:r>
            <a:r>
              <a:rPr lang="en-US" altLang="zh-CN" dirty="0" err="1"/>
              <a:t>landmarks;PMLR</a:t>
            </a:r>
            <a:r>
              <a:rPr lang="en-US" altLang="zh-CN" dirty="0"/>
              <a:t> 2017</a:t>
            </a:r>
          </a:p>
          <a:p>
            <a:r>
              <a:rPr lang="en-US" altLang="zh-CN" dirty="0"/>
              <a:t>[8] Li, </a:t>
            </a:r>
            <a:r>
              <a:rPr lang="en-US" altLang="zh-CN" dirty="0" err="1"/>
              <a:t>Chengtao</a:t>
            </a:r>
            <a:r>
              <a:rPr lang="en-US" altLang="zh-CN" dirty="0"/>
              <a:t>, </a:t>
            </a:r>
            <a:r>
              <a:rPr lang="en-US" altLang="zh-CN" dirty="0" err="1"/>
              <a:t>Jegelka</a:t>
            </a:r>
            <a:r>
              <a:rPr lang="en-US" altLang="zh-CN" dirty="0"/>
              <a:t>, Stefanie, and </a:t>
            </a:r>
            <a:r>
              <a:rPr lang="en-US" altLang="zh-CN" dirty="0" err="1"/>
              <a:t>Sra</a:t>
            </a:r>
            <a:r>
              <a:rPr lang="en-US" altLang="zh-CN" dirty="0"/>
              <a:t>, </a:t>
            </a:r>
            <a:r>
              <a:rPr lang="en-US" altLang="zh-CN" dirty="0" err="1"/>
              <a:t>Suvrit</a:t>
            </a:r>
            <a:r>
              <a:rPr lang="en-US" altLang="zh-CN" dirty="0"/>
              <a:t>. Fast DPP sampling for Nystrom with application to kernel methods. In ¨Proceedings of the 33rd International Conference on Machine Learning, 2016.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49551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95325" y="549275"/>
            <a:ext cx="10801350" cy="5759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95326" y="2705725"/>
            <a:ext cx="10801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bg1"/>
                </a:solidFill>
              </a:rPr>
              <a:t>THANKS</a:t>
            </a:r>
            <a:endParaRPr lang="zh-CN" altLang="en-US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2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</a:rPr>
              <a:t>研究趋势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90E65D-41ED-4D3B-9997-17F594EE7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10" y="1028060"/>
            <a:ext cx="9869413" cy="523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59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CEE9EC-7197-4545-8B34-9E0F70641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27" y="1765183"/>
            <a:ext cx="3562350" cy="2438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B107BE-2811-432C-B59F-2686D8EAA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881" y="276835"/>
            <a:ext cx="6174994" cy="626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27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9F8240-E2AC-4860-9807-18FDC954B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97" y="1442907"/>
            <a:ext cx="11233231" cy="383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7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177143" y="1259175"/>
            <a:ext cx="7837714" cy="43396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b="1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PART</a:t>
            </a:r>
          </a:p>
          <a:p>
            <a:r>
              <a:rPr lang="en-US" altLang="zh-CN" dirty="0"/>
              <a:t>TWO</a:t>
            </a:r>
          </a:p>
        </p:txBody>
      </p:sp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87549" y="2220549"/>
            <a:ext cx="2416902" cy="2416902"/>
            <a:chOff x="4887549" y="1124584"/>
            <a:chExt cx="2416902" cy="2416902"/>
          </a:xfrm>
        </p:grpSpPr>
        <p:sp>
          <p:nvSpPr>
            <p:cNvPr id="47" name="文本框 46"/>
            <p:cNvSpPr txBox="1"/>
            <p:nvPr/>
          </p:nvSpPr>
          <p:spPr>
            <a:xfrm>
              <a:off x="4887549" y="1178873"/>
              <a:ext cx="2416902" cy="2308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dirty="0">
                  <a:solidFill>
                    <a:schemeClr val="accent1"/>
                  </a:solidFill>
                  <a:latin typeface="微软雅黑" panose="020B0503020204020204" pitchFamily="34" charset="-122"/>
                </a:rPr>
                <a:t>基本</a:t>
              </a:r>
              <a:endParaRPr lang="en-US" altLang="zh-CN" sz="7200" b="1" dirty="0">
                <a:solidFill>
                  <a:schemeClr val="accent1"/>
                </a:solidFill>
                <a:latin typeface="微软雅黑" panose="020B0503020204020204" pitchFamily="34" charset="-122"/>
              </a:endParaRPr>
            </a:p>
            <a:p>
              <a:pPr algn="ctr"/>
              <a:r>
                <a:rPr lang="zh-CN" altLang="en-US" sz="7200" b="1" dirty="0">
                  <a:solidFill>
                    <a:schemeClr val="accent1"/>
                  </a:solidFill>
                  <a:latin typeface="微软雅黑" panose="020B0503020204020204" pitchFamily="34" charset="-122"/>
                </a:rPr>
                <a:t>概念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955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NYSTROM method</a:t>
            </a:r>
            <a:br>
              <a:rPr lang="en-US" altLang="zh-CN" dirty="0"/>
            </a:b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5634" y="2346385"/>
            <a:ext cx="5167144" cy="14147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193" y="2251496"/>
            <a:ext cx="5075520" cy="392407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62642" y="5112108"/>
            <a:ext cx="4658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用红线处的矩阵逼近大矩阵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，从而减少计算复杂</a:t>
            </a:r>
            <a:r>
              <a:rPr lang="zh-CN" altLang="en-US" dirty="0">
                <a:solidFill>
                  <a:srgbClr val="000000"/>
                </a:solidFill>
              </a:rPr>
              <a:t>度由于 </a:t>
            </a:r>
            <a:r>
              <a:rPr lang="en-US" altLang="zh-CN" dirty="0">
                <a:solidFill>
                  <a:srgbClr val="000000"/>
                </a:solidFill>
              </a:rPr>
              <a:t>n&lt;&lt;N,</a:t>
            </a:r>
            <a:r>
              <a:rPr lang="zh-CN" altLang="en-US" dirty="0">
                <a:solidFill>
                  <a:srgbClr val="000000"/>
                </a:solidFill>
              </a:rPr>
              <a:t>所以抽样后剩余点的数目通常是很大的</a:t>
            </a:r>
            <a:r>
              <a:rPr lang="en-US" altLang="zh-CN" dirty="0">
                <a:solidFill>
                  <a:srgbClr val="000000"/>
                </a:solidFill>
              </a:rPr>
              <a:t>,</a:t>
            </a:r>
            <a:r>
              <a:rPr lang="zh-CN" altLang="en-US" dirty="0">
                <a:solidFill>
                  <a:srgbClr val="000000"/>
                </a:solidFill>
              </a:rPr>
              <a:t>经过</a:t>
            </a:r>
            <a:r>
              <a:rPr lang="en-US" altLang="zh-CN" dirty="0" err="1">
                <a:solidFill>
                  <a:srgbClr val="000000"/>
                </a:solidFill>
              </a:rPr>
              <a:t>Nyström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zh-CN" altLang="en-US" dirty="0">
                <a:solidFill>
                  <a:srgbClr val="000000"/>
                </a:solidFill>
              </a:rPr>
              <a:t>逼近</a:t>
            </a:r>
            <a:r>
              <a:rPr lang="en-US" altLang="zh-CN" dirty="0">
                <a:solidFill>
                  <a:srgbClr val="000000"/>
                </a:solidFill>
              </a:rPr>
              <a:t>,</a:t>
            </a:r>
            <a:r>
              <a:rPr lang="zh-CN" altLang="en-US" dirty="0">
                <a:solidFill>
                  <a:srgbClr val="000000"/>
                </a:solidFill>
              </a:rPr>
              <a:t>避免了使用剩余点的相似度</a:t>
            </a:r>
            <a:r>
              <a:rPr lang="en-US" altLang="zh-CN" dirty="0">
                <a:solidFill>
                  <a:srgbClr val="000000"/>
                </a:solidFill>
              </a:rPr>
              <a:t>,</a:t>
            </a:r>
            <a:r>
              <a:rPr lang="zh-CN" altLang="en-US" dirty="0">
                <a:solidFill>
                  <a:srgbClr val="000000"/>
                </a:solidFill>
              </a:rPr>
              <a:t>从而极大地降低了问题求解的空间和时间复杂度</a:t>
            </a:r>
            <a:r>
              <a:rPr lang="en-US" altLang="zh-CN" dirty="0">
                <a:solidFill>
                  <a:srgbClr val="000000"/>
                </a:solidFill>
              </a:rPr>
              <a:t>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5634" y="3925019"/>
            <a:ext cx="5525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的原始矩阵中选取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列（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即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n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个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landmarks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），近似计算</a:t>
            </a: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5520906" y="5443268"/>
            <a:ext cx="1984075" cy="129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95060" y="1068828"/>
            <a:ext cx="8982076" cy="2081276"/>
          </a:xfrm>
        </p:spPr>
        <p:txBody>
          <a:bodyPr/>
          <a:lstStyle/>
          <a:p>
            <a:r>
              <a:rPr lang="en-US" altLang="zh-CN" dirty="0"/>
              <a:t>improvements</a:t>
            </a:r>
            <a:r>
              <a:rPr lang="zh-CN" altLang="en-US" dirty="0"/>
              <a:t>：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在现有大数据的数据集上，即使只取部分样本，待计算矩阵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</a:t>
            </a:r>
            <a:r>
              <a:rPr lang="zh-CN" altLang="en-US" dirty="0"/>
              <a:t>仍然很大；同时为了提升逼近的效果，</a:t>
            </a:r>
            <a:r>
              <a:rPr lang="en-US" altLang="zh-CN" dirty="0"/>
              <a:t>n</a:t>
            </a:r>
            <a:r>
              <a:rPr lang="zh-CN" altLang="en-US" dirty="0"/>
              <a:t>的取值应该尽可能大；但是为了提高计算效率，</a:t>
            </a:r>
            <a:r>
              <a:rPr lang="en-US" altLang="zh-CN" dirty="0"/>
              <a:t>n</a:t>
            </a:r>
            <a:r>
              <a:rPr lang="zh-CN" altLang="en-US" dirty="0"/>
              <a:t>又应该尽可能的小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10423" y="1992702"/>
            <a:ext cx="3571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如何选取的合适的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下箭头 4"/>
          <p:cNvSpPr/>
          <p:nvPr/>
        </p:nvSpPr>
        <p:spPr>
          <a:xfrm>
            <a:off x="9489055" y="2668976"/>
            <a:ext cx="207035" cy="782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26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工大蓝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0053A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itched Border 16x9">
  <a:themeElements>
    <a:clrScheme name="Stitched Border">
      <a:dk1>
        <a:srgbClr val="000000"/>
      </a:dk1>
      <a:lt1>
        <a:srgbClr val="FFFFFF"/>
      </a:lt1>
      <a:dk2>
        <a:srgbClr val="115981"/>
      </a:dk2>
      <a:lt2>
        <a:srgbClr val="E4DAC9"/>
      </a:lt2>
      <a:accent1>
        <a:srgbClr val="115981"/>
      </a:accent1>
      <a:accent2>
        <a:srgbClr val="4D5E31"/>
      </a:accent2>
      <a:accent3>
        <a:srgbClr val="B96934"/>
      </a:accent3>
      <a:accent4>
        <a:srgbClr val="458192"/>
      </a:accent4>
      <a:accent5>
        <a:srgbClr val="8D1120"/>
      </a:accent5>
      <a:accent6>
        <a:srgbClr val="AF9F8B"/>
      </a:accent6>
      <a:hlink>
        <a:srgbClr val="B96934"/>
      </a:hlink>
      <a:folHlink>
        <a:srgbClr val="7F7F7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2664</TotalTime>
  <Words>1049</Words>
  <Application>Microsoft Office PowerPoint</Application>
  <PresentationFormat>宽屏</PresentationFormat>
  <Paragraphs>122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Microsoft YaHei UI</vt:lpstr>
      <vt:lpstr>黑体</vt:lpstr>
      <vt:lpstr>华文楷体</vt:lpstr>
      <vt:lpstr>宋体</vt:lpstr>
      <vt:lpstr>微软雅黑</vt:lpstr>
      <vt:lpstr>Arial</vt:lpstr>
      <vt:lpstr>Calibri</vt:lpstr>
      <vt:lpstr>Consolas</vt:lpstr>
      <vt:lpstr>Times New Roman</vt:lpstr>
      <vt:lpstr>Verdana</vt:lpstr>
      <vt:lpstr>Wingdings</vt:lpstr>
      <vt:lpstr>Office 主题</vt:lpstr>
      <vt:lpstr>Stitched Border 16x9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NYSTROM method </vt:lpstr>
      <vt:lpstr>improvements：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王思为</cp:lastModifiedBy>
  <cp:revision>447</cp:revision>
  <dcterms:created xsi:type="dcterms:W3CDTF">2015-10-24T01:57:14Z</dcterms:created>
  <dcterms:modified xsi:type="dcterms:W3CDTF">2017-11-15T11:14:53Z</dcterms:modified>
</cp:coreProperties>
</file>